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81B5939-AF30-4967-A6A3-FAD6EA34FF56}">
          <p14:sldIdLst>
            <p14:sldId id="256"/>
            <p14:sldId id="257"/>
            <p14:sldId id="258"/>
            <p14:sldId id="259"/>
            <p14:sldId id="260"/>
            <p14:sldId id="27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60"/>
  </p:normalViewPr>
  <p:slideViewPr>
    <p:cSldViewPr>
      <p:cViewPr>
        <p:scale>
          <a:sx n="80" d="100"/>
          <a:sy n="80" d="100"/>
        </p:scale>
        <p:origin x="-166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zekenov\Desktop\2018\&#1060;&#1054;&#1056;&#1059;&#1052;%20&#1040;&#1053;&#1050;\&#1044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Лист2!$D$3</c:f>
              <c:strCache>
                <c:ptCount val="1"/>
                <c:pt idx="0">
                  <c:v>В пользу ОГД</c:v>
                </c:pt>
              </c:strCache>
            </c:strRef>
          </c:tx>
          <c:invertIfNegative val="0"/>
          <c:cat>
            <c:numRef>
              <c:f>Лист2!$C$4:$C$6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Лист2!$D$4:$D$6</c:f>
              <c:numCache>
                <c:formatCode>General</c:formatCode>
                <c:ptCount val="3"/>
                <c:pt idx="0">
                  <c:v>532</c:v>
                </c:pt>
                <c:pt idx="1">
                  <c:v>635</c:v>
                </c:pt>
                <c:pt idx="2">
                  <c:v>1785</c:v>
                </c:pt>
              </c:numCache>
            </c:numRef>
          </c:val>
        </c:ser>
        <c:ser>
          <c:idx val="1"/>
          <c:order val="1"/>
          <c:tx>
            <c:strRef>
              <c:f>Лист2!$E$3</c:f>
              <c:strCache>
                <c:ptCount val="1"/>
                <c:pt idx="0">
                  <c:v>В пользу НП</c:v>
                </c:pt>
              </c:strCache>
            </c:strRef>
          </c:tx>
          <c:invertIfNegative val="0"/>
          <c:cat>
            <c:numRef>
              <c:f>Лист2!$C$4:$C$6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Лист2!$E$4:$E$6</c:f>
              <c:numCache>
                <c:formatCode>General</c:formatCode>
                <c:ptCount val="3"/>
                <c:pt idx="0">
                  <c:v>85</c:v>
                </c:pt>
                <c:pt idx="1">
                  <c:v>59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8080"/>
        <c:axId val="4959616"/>
      </c:barChart>
      <c:catAx>
        <c:axId val="495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59616"/>
        <c:crosses val="autoZero"/>
        <c:auto val="1"/>
        <c:lblAlgn val="ctr"/>
        <c:lblOffset val="100"/>
        <c:noMultiLvlLbl val="0"/>
      </c:catAx>
      <c:valAx>
        <c:axId val="4959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580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Лист2!$C$5</c:f>
              <c:strCache>
                <c:ptCount val="1"/>
                <c:pt idx="0">
                  <c:v>2018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Лист2!$D$4:$E$4</c:f>
              <c:strCache>
                <c:ptCount val="2"/>
                <c:pt idx="0">
                  <c:v>сумма всего</c:v>
                </c:pt>
                <c:pt idx="1">
                  <c:v>сумма по необоснованному увеличении вычетов и зачета</c:v>
                </c:pt>
              </c:strCache>
            </c:strRef>
          </c:cat>
          <c:val>
            <c:numRef>
              <c:f>Лист2!$D$5:$E$5</c:f>
              <c:numCache>
                <c:formatCode>General</c:formatCode>
                <c:ptCount val="2"/>
                <c:pt idx="0">
                  <c:v>176.1</c:v>
                </c:pt>
                <c:pt idx="1">
                  <c:v>24.3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847445191275048"/>
          <c:y val="0.1976410649067871"/>
          <c:w val="0.32619388740757199"/>
          <c:h val="0.76137079763940585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Лист3!$D$6</c:f>
              <c:strCache>
                <c:ptCount val="1"/>
                <c:pt idx="0">
                  <c:v>2019</c:v>
                </c:pt>
              </c:strCache>
            </c:strRef>
          </c:tx>
          <c:explosion val="9"/>
          <c:dPt>
            <c:idx val="0"/>
            <c:bubble3D val="0"/>
            <c:explosion val="1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Лист3!$E$5:$F$5</c:f>
              <c:strCache>
                <c:ptCount val="2"/>
                <c:pt idx="0">
                  <c:v>сумма всего</c:v>
                </c:pt>
                <c:pt idx="1">
                  <c:v>сумма по необоснованному увеличении вычетов и зачета</c:v>
                </c:pt>
              </c:strCache>
            </c:strRef>
          </c:cat>
          <c:val>
            <c:numRef>
              <c:f>Лист3!$E$6:$F$6</c:f>
              <c:numCache>
                <c:formatCode>General</c:formatCode>
                <c:ptCount val="2"/>
                <c:pt idx="0">
                  <c:v>344</c:v>
                </c:pt>
                <c:pt idx="1">
                  <c:v>26.2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709313069441593"/>
          <c:y val="0.1645357305978348"/>
          <c:w val="0.34129068693055842"/>
          <c:h val="0.7789381426755052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D3709-48DB-4E31-A968-C53DFAB41BD9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30CEF-A4E9-49BC-ADE8-9CA4E96DD5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9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30CEF-A4E9-49BC-ADE8-9CA4E96DD5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77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88C4DE-D20D-4648-A58A-A01684E22BFA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DFAE40-898D-4442-9631-A4E858350B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212976"/>
            <a:ext cx="8568952" cy="3168352"/>
          </a:xfrm>
        </p:spPr>
        <p:txBody>
          <a:bodyPr>
            <a:noAutofit/>
          </a:bodyPr>
          <a:lstStyle/>
          <a:p>
            <a:pPr algn="ctr"/>
            <a:r>
              <a:rPr lang="kk-KZ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Конференция АНК</a:t>
            </a:r>
            <a:br>
              <a:rPr lang="kk-KZ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Тема доклада: «Практика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налогового администрирования при обнаружении сделок без фактической реализации товаров, работ, услуг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kk-KZ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г.Алматы, 2020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nzekenov\AppData\Local\Microsoft\Windows\Temporary Internet Files\Content.Outlook\3BOMDEBI\2453730 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4663"/>
            <a:ext cx="1080120" cy="113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zekenov\AppData\Local\Microsoft\Windows\Temporary Internet Files\Content.Outlook\3BOMDEBI\downloa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4813"/>
            <a:ext cx="1512168" cy="127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zekenov\AppData\Local\Microsoft\Windows\Temporary Internet Files\Content.Outlook\3BOMDEBI\images jpe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4813"/>
            <a:ext cx="2088232" cy="138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229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60318"/>
            <a:ext cx="7055380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sz="49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Финансово-хозяйственная операция</a:t>
            </a:r>
            <a:endParaRPr lang="ru-RU" sz="49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369994">
            <a:off x="3087805" y="2437956"/>
            <a:ext cx="288032" cy="990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782884">
            <a:off x="5633179" y="2423557"/>
            <a:ext cx="288032" cy="1025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44016" y="3587971"/>
            <a:ext cx="26377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4853133" y="3573016"/>
            <a:ext cx="29592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Налоговая проверка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21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7769" y="548680"/>
            <a:ext cx="7055380" cy="96005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Статистика признания сделок недействительными</a:t>
            </a:r>
            <a:endParaRPr lang="ru-RU" sz="4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695651"/>
              </p:ext>
            </p:extLst>
          </p:nvPr>
        </p:nvGraphicFramePr>
        <p:xfrm>
          <a:off x="827584" y="1988840"/>
          <a:ext cx="8064896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09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898" y="620688"/>
            <a:ext cx="7055380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Статистика начислений в ходе налоговых проверок</a:t>
            </a:r>
            <a:endParaRPr lang="ru-RU" sz="4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687361"/>
              </p:ext>
            </p:extLst>
          </p:nvPr>
        </p:nvGraphicFramePr>
        <p:xfrm>
          <a:off x="-108520" y="2276872"/>
          <a:ext cx="5184576" cy="3978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202782"/>
              </p:ext>
            </p:extLst>
          </p:nvPr>
        </p:nvGraphicFramePr>
        <p:xfrm>
          <a:off x="4427984" y="2276872"/>
          <a:ext cx="478802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7598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Основные признаки, определяемые ОГД по ФХО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124744"/>
            <a:ext cx="871296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невозможность реального осуществления налогоплательщиком;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отсутствие документов, подтверждающих совершение ФХО;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наличие контрагентов, чья регистрация (перерегистрация) признана недействительной, являющихся бездействующими, ликвидированными, банкротами, снятыми с регистрационного учета по НДС по решению органа государственных доходов на различных уровнях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(с установлением взаимосвязанности с оспариваемой ФХО)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отсутствие доказательств о происхождении реализуемых товаров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 подтверждение ввоза либо возникновения товара)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 отсутствие необходимого разрешения, если ФХО заключается в рамках деятельности, требующей соответствующего разрешения;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6) учредитель/руководитель юридического лица, являющийся: нерезидентом, отсутствующим на территории Республики Казахстан,  лицом ранее судимым, либо ранее являвшимся учредителем юридических лиц, признанных банкротами, бездействующими, ликвидированными, чья регистрация/перерегистрация признана недействительной, являвшимися участниками сделок, признанных судом недействительными;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7) не подтверждение факта оплаты за реализацию товаров, работ, услуг.</a:t>
            </a:r>
          </a:p>
        </p:txBody>
      </p:sp>
    </p:spTree>
    <p:extLst>
      <p:ext uri="{BB962C8B-B14F-4D97-AF65-F5344CB8AC3E}">
        <p14:creationId xmlns:p14="http://schemas.microsoft.com/office/powerpoint/2010/main" val="398480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55380" cy="367240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FFC000"/>
                </a:solidFill>
              </a:rPr>
              <a:t>СПАСИБО ЗА </a:t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>
                <a:solidFill>
                  <a:srgbClr val="FFC000"/>
                </a:solidFill>
              </a:rPr>
              <a:t/>
            </a:r>
            <a:br>
              <a:rPr lang="ru-RU" sz="7200" dirty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>ВНИМАНИЕ!</a:t>
            </a:r>
            <a:endParaRPr lang="ru-RU" sz="7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58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1079</TotalTime>
  <Words>183</Words>
  <Application>Microsoft Office PowerPoint</Application>
  <PresentationFormat>Экран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Конференция АНК Тема доклада: «Практика налогового администрирования при обнаружении сделок без фактической реализации товаров, работ, услуг»  г.Алматы, 2020 год</vt:lpstr>
      <vt:lpstr>  Финансово-хозяйственная операция</vt:lpstr>
      <vt:lpstr>Статистика признания сделок недействительными</vt:lpstr>
      <vt:lpstr>Статистика начислений в ходе налоговых проверок</vt:lpstr>
      <vt:lpstr>Основные признаки, определяемые ОГД по ФХО</vt:lpstr>
      <vt:lpstr>СПАСИБО ЗА 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Законодательство Республики Казахстан о трансфертном ценообразовании</dc:title>
  <dc:creator>Зекенов Н.Р.</dc:creator>
  <cp:lastModifiedBy>Зекенов Н.Р. </cp:lastModifiedBy>
  <cp:revision>25</cp:revision>
  <dcterms:created xsi:type="dcterms:W3CDTF">2019-01-25T06:39:04Z</dcterms:created>
  <dcterms:modified xsi:type="dcterms:W3CDTF">2020-02-13T06:37:47Z</dcterms:modified>
</cp:coreProperties>
</file>